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73" r:id="rId2"/>
  </p:sldMasterIdLst>
  <p:notesMasterIdLst>
    <p:notesMasterId r:id="rId5"/>
  </p:notesMasterIdLst>
  <p:sldIdLst>
    <p:sldId id="291" r:id="rId3"/>
    <p:sldId id="297" r:id="rId4"/>
  </p:sldIdLst>
  <p:sldSz cx="12192000" cy="6858000"/>
  <p:notesSz cx="6858000" cy="9144000"/>
  <p:embeddedFontLst>
    <p:embeddedFont>
      <p:font typeface="Calibri" panose="020F0502020204030204" pitchFamily="34" charset="0"/>
      <p:regular r:id="rId6"/>
      <p:bold r:id="rId7"/>
      <p:italic r:id="rId8"/>
      <p:boldItalic r:id="rId9"/>
    </p:embeddedFont>
    <p:embeddedFont>
      <p:font typeface="Century Gothic" panose="020B0502020202020204" pitchFamily="34" charset="0"/>
      <p:regular r:id="rId10"/>
      <p:bold r:id="rId11"/>
      <p:italic r:id="rId12"/>
      <p:boldItalic r:id="rId13"/>
    </p:embeddedFont>
    <p:embeddedFont>
      <p:font typeface="Calibri Light" panose="020F0302020204030204" pitchFamily="34" charset="0"/>
      <p:regular r:id="rId14"/>
      <p:italic r:id="rId15"/>
    </p:embeddedFont>
    <p:embeddedFont>
      <p:font typeface="Ubuntu" panose="020B0504030602030204" pitchFamily="34" charset="0"/>
      <p:regular r:id="rId16"/>
      <p:bold r:id="rId17"/>
      <p:italic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6FC6"/>
    <a:srgbClr val="FFFFFF"/>
    <a:srgbClr val="135898"/>
    <a:srgbClr val="0070C0"/>
    <a:srgbClr val="263393"/>
    <a:srgbClr val="BDC3C7"/>
    <a:srgbClr val="ECF0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inimized">
    <p:restoredLeft sz="15044" autoAdjust="0"/>
    <p:restoredTop sz="27939" autoAdjust="0"/>
  </p:normalViewPr>
  <p:slideViewPr>
    <p:cSldViewPr snapToGrid="0" showGuides="1">
      <p:cViewPr varScale="1">
        <p:scale>
          <a:sx n="22" d="100"/>
          <a:sy n="22" d="100"/>
        </p:scale>
        <p:origin x="2574" y="18"/>
      </p:cViewPr>
      <p:guideLst>
        <p:guide orient="horz" pos="2160"/>
        <p:guide pos="3840"/>
      </p:guideLst>
    </p:cSldViewPr>
  </p:slideViewPr>
  <p:notesTextViewPr>
    <p:cViewPr>
      <p:scale>
        <a:sx n="1" d="1"/>
        <a:sy n="1" d="1"/>
      </p:scale>
      <p:origin x="0" y="-492"/>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font" Target="fonts/font8.fntdata"/><Relationship Id="rId18" Type="http://schemas.openxmlformats.org/officeDocument/2006/relationships/font" Target="fonts/font13.fntdata"/><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font" Target="fonts/font2.fntdata"/><Relationship Id="rId12" Type="http://schemas.openxmlformats.org/officeDocument/2006/relationships/font" Target="fonts/font7.fntdata"/><Relationship Id="rId17"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font" Target="fonts/font1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notesMaster" Target="notesMasters/notesMaster1.xml"/><Relationship Id="rId15" Type="http://schemas.openxmlformats.org/officeDocument/2006/relationships/font" Target="fonts/font10.fntdata"/><Relationship Id="rId23" Type="http://schemas.openxmlformats.org/officeDocument/2006/relationships/tableStyles" Target="tableStyles.xml"/><Relationship Id="rId10" Type="http://schemas.openxmlformats.org/officeDocument/2006/relationships/font" Target="fonts/font5.fntdata"/><Relationship Id="rId19" Type="http://schemas.openxmlformats.org/officeDocument/2006/relationships/font" Target="fonts/font14.fntdata"/><Relationship Id="rId4" Type="http://schemas.openxmlformats.org/officeDocument/2006/relationships/slide" Target="slides/slide2.xml"/><Relationship Id="rId9" Type="http://schemas.openxmlformats.org/officeDocument/2006/relationships/font" Target="fonts/font4.fntdata"/><Relationship Id="rId14" Type="http://schemas.openxmlformats.org/officeDocument/2006/relationships/font" Target="fonts/font9.fntdata"/><Relationship Id="rId22" Type="http://schemas.openxmlformats.org/officeDocument/2006/relationships/theme" Target="theme/theme1.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402B7C-2036-4E31-99A2-BCFCA984376E}" type="datetimeFigureOut">
              <a:rPr lang="en-US" smtClean="0"/>
              <a:t>12/30/2018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015A06-1389-422F-9AEA-289BBF781921}" type="slidenum">
              <a:rPr lang="en-US" smtClean="0"/>
              <a:t>‹#›</a:t>
            </a:fld>
            <a:endParaRPr lang="en-US"/>
          </a:p>
        </p:txBody>
      </p:sp>
    </p:spTree>
    <p:extLst>
      <p:ext uri="{BB962C8B-B14F-4D97-AF65-F5344CB8AC3E}">
        <p14:creationId xmlns:p14="http://schemas.microsoft.com/office/powerpoint/2010/main" val="18112833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en.wikipedia.org/wiki/Database_trigger" TargetMode="External"/><Relationship Id="rId13" Type="http://schemas.openxmlformats.org/officeDocument/2006/relationships/hyperlink" Target="https://en.wikipedia.org/wiki/Disk_buffer" TargetMode="External"/><Relationship Id="rId3" Type="http://schemas.openxmlformats.org/officeDocument/2006/relationships/hyperlink" Target="https://en.wikipedia.org/wiki/Atomicity_(database_systems)" TargetMode="External"/><Relationship Id="rId7" Type="http://schemas.openxmlformats.org/officeDocument/2006/relationships/hyperlink" Target="https://en.wikipedia.org/wiki/Cascading_rollback" TargetMode="External"/><Relationship Id="rId12" Type="http://schemas.openxmlformats.org/officeDocument/2006/relationships/hyperlink" Target="https://en.wikipedia.org/wiki/Non-volatile_memory" TargetMode="External"/><Relationship Id="rId2" Type="http://schemas.openxmlformats.org/officeDocument/2006/relationships/slide" Target="../slides/slide2.xml"/><Relationship Id="rId1" Type="http://schemas.openxmlformats.org/officeDocument/2006/relationships/notesMaster" Target="../notesMasters/notesMaster1.xml"/><Relationship Id="rId6" Type="http://schemas.openxmlformats.org/officeDocument/2006/relationships/hyperlink" Target="https://en.wikipedia.org/wiki/Integrity_constraints" TargetMode="External"/><Relationship Id="rId11" Type="http://schemas.openxmlformats.org/officeDocument/2006/relationships/hyperlink" Target="https://en.wikipedia.org/wiki/Crash_(computing)" TargetMode="External"/><Relationship Id="rId5" Type="http://schemas.openxmlformats.org/officeDocument/2006/relationships/hyperlink" Target="https://en.wikipedia.org/wiki/Invariant_(computer_science)" TargetMode="External"/><Relationship Id="rId10" Type="http://schemas.openxmlformats.org/officeDocument/2006/relationships/hyperlink" Target="https://en.wikipedia.org/wiki/Durability_(computer_science)" TargetMode="External"/><Relationship Id="rId4" Type="http://schemas.openxmlformats.org/officeDocument/2006/relationships/hyperlink" Target="https://en.wikipedia.org/wiki/Consistency_(database_systems)" TargetMode="External"/><Relationship Id="rId9" Type="http://schemas.openxmlformats.org/officeDocument/2006/relationships/hyperlink" Target="https://en.wikipedia.org/wiki/Isolation_(database_systems)"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hlinkClick r:id="rId3" tooltip="Atomicity (database systems)"/>
              </a:rPr>
              <a:t>Atomicity</a:t>
            </a:r>
            <a:r>
              <a:rPr lang="en-US" sz="1200" b="0" i="0" kern="1200" dirty="0" smtClean="0">
                <a:solidFill>
                  <a:schemeClr val="tx1"/>
                </a:solidFill>
                <a:effectLst/>
                <a:latin typeface="+mn-lt"/>
                <a:ea typeface="+mn-ea"/>
                <a:cs typeface="+mn-cs"/>
              </a:rPr>
              <a:t> guarantees that each transaction is treated as a single "unit", which either succeeds completely, or fails completely: if any of the statements constituting a transaction fails to complete, the entire transaction fails and the database is left unchanged.</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Say our Logical transaction consists of transferring funds from account A to account B. This Logical transaction may be composed of several Physical transactions consisting of first removing the amount from account A as a first Physical transaction and then, as a second transaction, depositing said amount in account B. We would not want to see the amount removed from account A before we are sure it has been transferred into account B. Then, unless and until both transactions have happened and the amount has been transferred to account B, the transfer has not, to the effects of the database, occurred</a:t>
            </a:r>
          </a:p>
          <a:p>
            <a:endParaRPr lang="en-US" sz="1200" b="0" i="0" kern="1200" dirty="0" smtClean="0">
              <a:solidFill>
                <a:schemeClr val="tx1"/>
              </a:solidFill>
              <a:effectLst/>
              <a:latin typeface="+mn-lt"/>
              <a:ea typeface="+mn-ea"/>
              <a:cs typeface="+mn-cs"/>
            </a:endParaRPr>
          </a:p>
          <a:p>
            <a:r>
              <a:rPr lang="en-US" sz="1200" b="0" i="0" u="none" strike="noStrike" kern="1200" dirty="0" smtClean="0">
                <a:solidFill>
                  <a:schemeClr val="tx1"/>
                </a:solidFill>
                <a:effectLst/>
                <a:latin typeface="+mn-lt"/>
                <a:ea typeface="+mn-ea"/>
                <a:cs typeface="+mn-cs"/>
                <a:hlinkClick r:id="rId4" tooltip="Consistency (database systems)"/>
              </a:rPr>
              <a:t>Consistency</a:t>
            </a:r>
            <a:r>
              <a:rPr lang="en-US" sz="1200" b="0" i="0" kern="1200" dirty="0" smtClean="0">
                <a:solidFill>
                  <a:schemeClr val="tx1"/>
                </a:solidFill>
                <a:effectLst/>
                <a:latin typeface="+mn-lt"/>
                <a:ea typeface="+mn-ea"/>
                <a:cs typeface="+mn-cs"/>
              </a:rPr>
              <a:t> ensures that a transaction can only bring the database from one valid state to another, maintaining database </a:t>
            </a:r>
            <a:r>
              <a:rPr lang="en-US" sz="1200" b="0" i="0" u="none" strike="noStrike" kern="1200" dirty="0" smtClean="0">
                <a:solidFill>
                  <a:schemeClr val="tx1"/>
                </a:solidFill>
                <a:effectLst/>
                <a:latin typeface="+mn-lt"/>
                <a:ea typeface="+mn-ea"/>
                <a:cs typeface="+mn-cs"/>
                <a:hlinkClick r:id="rId5" tooltip="Invariant (computer science)"/>
              </a:rPr>
              <a:t>invariants</a:t>
            </a:r>
            <a:r>
              <a:rPr lang="en-US" sz="1200" b="0" i="0" kern="1200" dirty="0" smtClean="0">
                <a:solidFill>
                  <a:schemeClr val="tx1"/>
                </a:solidFill>
                <a:effectLst/>
                <a:latin typeface="+mn-lt"/>
                <a:ea typeface="+mn-ea"/>
                <a:cs typeface="+mn-cs"/>
              </a:rPr>
              <a:t>: any data written to the database must be valid according to all defined rules, including </a:t>
            </a:r>
            <a:r>
              <a:rPr lang="en-US" sz="1200" b="0" i="0" u="none" strike="noStrike" kern="1200" dirty="0" smtClean="0">
                <a:solidFill>
                  <a:schemeClr val="tx1"/>
                </a:solidFill>
                <a:effectLst/>
                <a:latin typeface="+mn-lt"/>
                <a:ea typeface="+mn-ea"/>
                <a:cs typeface="+mn-cs"/>
                <a:hlinkClick r:id="rId6" tooltip="Integrity constraints"/>
              </a:rPr>
              <a:t>constraints</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7" tooltip="Cascading rollback"/>
              </a:rPr>
              <a:t>cascades</a:t>
            </a:r>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8" tooltip="Database trigger"/>
              </a:rPr>
              <a:t>triggers</a:t>
            </a:r>
            <a:r>
              <a:rPr lang="en-US" sz="1200" b="0" i="0" kern="1200" dirty="0" smtClean="0">
                <a:solidFill>
                  <a:schemeClr val="tx1"/>
                </a:solidFill>
                <a:effectLst/>
                <a:latin typeface="+mn-lt"/>
                <a:ea typeface="+mn-ea"/>
                <a:cs typeface="+mn-cs"/>
              </a:rPr>
              <a:t>, and any combination thereof.</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Assume that a transaction attempts to subtract 10 from A without altering B. Because consistency is checked after each transaction, it is known that A + B = 100 before the transaction begins. If the transaction removes 10 from A successfully, atomicity will be achieved. However, a validation check will show that A + B = 90, which is inconsistent with the rules of the database.</a:t>
            </a:r>
          </a:p>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 </a:t>
            </a:r>
            <a:r>
              <a:rPr lang="en-US" sz="1200" b="0" i="0" u="none" strike="noStrike" kern="1200" dirty="0" smtClean="0">
                <a:solidFill>
                  <a:schemeClr val="tx1"/>
                </a:solidFill>
                <a:effectLst/>
                <a:latin typeface="+mn-lt"/>
                <a:ea typeface="+mn-ea"/>
                <a:cs typeface="+mn-cs"/>
                <a:hlinkClick r:id="rId9" tooltip="Isolation (database systems)"/>
              </a:rPr>
              <a:t>Isolation</a:t>
            </a:r>
            <a:r>
              <a:rPr lang="en-US" sz="1200" b="0" i="0" kern="1200" dirty="0" smtClean="0">
                <a:solidFill>
                  <a:schemeClr val="tx1"/>
                </a:solidFill>
                <a:effectLst/>
                <a:latin typeface="+mn-lt"/>
                <a:ea typeface="+mn-ea"/>
                <a:cs typeface="+mn-cs"/>
              </a:rPr>
              <a:t> ensures that concurrent execution of transactions leaves the database in the same state that would have been obtained if the transactions were executed sequentially.</a:t>
            </a:r>
          </a:p>
          <a:p>
            <a:r>
              <a:rPr lang="en-US" sz="1200" b="0" i="0" kern="1200" dirty="0" smtClean="0">
                <a:solidFill>
                  <a:schemeClr val="tx1"/>
                </a:solidFill>
                <a:effectLst/>
                <a:latin typeface="+mn-lt"/>
                <a:ea typeface="+mn-ea"/>
                <a:cs typeface="+mn-cs"/>
              </a:rPr>
              <a:t>T</a:t>
            </a:r>
            <a:r>
              <a:rPr lang="en-US" sz="1200" b="0" i="0" kern="1200" baseline="-25000" dirty="0" smtClean="0">
                <a:solidFill>
                  <a:schemeClr val="tx1"/>
                </a:solidFill>
                <a:effectLst/>
                <a:latin typeface="+mn-lt"/>
                <a:ea typeface="+mn-ea"/>
                <a:cs typeface="+mn-cs"/>
              </a:rPr>
              <a:t>1</a:t>
            </a:r>
            <a:r>
              <a:rPr lang="en-US" sz="1200" b="0" i="0" kern="1200" dirty="0" smtClean="0">
                <a:solidFill>
                  <a:schemeClr val="tx1"/>
                </a:solidFill>
                <a:effectLst/>
                <a:latin typeface="+mn-lt"/>
                <a:ea typeface="+mn-ea"/>
                <a:cs typeface="+mn-cs"/>
              </a:rPr>
              <a:t> subtracts 10 from A.</a:t>
            </a:r>
          </a:p>
          <a:p>
            <a:r>
              <a:rPr lang="en-US" sz="1200" b="0" i="0" kern="1200" dirty="0" smtClean="0">
                <a:solidFill>
                  <a:schemeClr val="tx1"/>
                </a:solidFill>
                <a:effectLst/>
                <a:latin typeface="+mn-lt"/>
                <a:ea typeface="+mn-ea"/>
                <a:cs typeface="+mn-cs"/>
              </a:rPr>
              <a:t>T</a:t>
            </a:r>
            <a:r>
              <a:rPr lang="en-US" sz="1200" b="0" i="0" kern="1200" baseline="-25000" dirty="0" smtClean="0">
                <a:solidFill>
                  <a:schemeClr val="tx1"/>
                </a:solidFill>
                <a:effectLst/>
                <a:latin typeface="+mn-lt"/>
                <a:ea typeface="+mn-ea"/>
                <a:cs typeface="+mn-cs"/>
              </a:rPr>
              <a:t>1</a:t>
            </a:r>
            <a:r>
              <a:rPr lang="en-US" sz="1200" b="0" i="0" kern="1200" dirty="0" smtClean="0">
                <a:solidFill>
                  <a:schemeClr val="tx1"/>
                </a:solidFill>
                <a:effectLst/>
                <a:latin typeface="+mn-lt"/>
                <a:ea typeface="+mn-ea"/>
                <a:cs typeface="+mn-cs"/>
              </a:rPr>
              <a:t> adds 10 to B.</a:t>
            </a:r>
          </a:p>
          <a:p>
            <a:r>
              <a:rPr lang="en-US" sz="1200" b="0" i="0" kern="1200" dirty="0" smtClean="0">
                <a:solidFill>
                  <a:schemeClr val="tx1"/>
                </a:solidFill>
                <a:effectLst/>
                <a:latin typeface="+mn-lt"/>
                <a:ea typeface="+mn-ea"/>
                <a:cs typeface="+mn-cs"/>
              </a:rPr>
              <a:t>T</a:t>
            </a:r>
            <a:r>
              <a:rPr lang="en-US" sz="1200" b="0" i="0" kern="1200" baseline="-25000" dirty="0" smtClean="0">
                <a:solidFill>
                  <a:schemeClr val="tx1"/>
                </a:solidFill>
                <a:effectLst/>
                <a:latin typeface="+mn-lt"/>
                <a:ea typeface="+mn-ea"/>
                <a:cs typeface="+mn-cs"/>
              </a:rPr>
              <a:t>2</a:t>
            </a:r>
            <a:r>
              <a:rPr lang="en-US" sz="1200" b="0" i="0" kern="1200" dirty="0" smtClean="0">
                <a:solidFill>
                  <a:schemeClr val="tx1"/>
                </a:solidFill>
                <a:effectLst/>
                <a:latin typeface="+mn-lt"/>
                <a:ea typeface="+mn-ea"/>
                <a:cs typeface="+mn-cs"/>
              </a:rPr>
              <a:t> subtracts 10 from B.</a:t>
            </a:r>
          </a:p>
          <a:p>
            <a:r>
              <a:rPr lang="en-US" sz="1200" b="0" i="0" kern="1200" dirty="0" smtClean="0">
                <a:solidFill>
                  <a:schemeClr val="tx1"/>
                </a:solidFill>
                <a:effectLst/>
                <a:latin typeface="+mn-lt"/>
                <a:ea typeface="+mn-ea"/>
                <a:cs typeface="+mn-cs"/>
              </a:rPr>
              <a:t>T</a:t>
            </a:r>
            <a:r>
              <a:rPr lang="en-US" sz="1200" b="0" i="0" kern="1200" baseline="-25000" dirty="0" smtClean="0">
                <a:solidFill>
                  <a:schemeClr val="tx1"/>
                </a:solidFill>
                <a:effectLst/>
                <a:latin typeface="+mn-lt"/>
                <a:ea typeface="+mn-ea"/>
                <a:cs typeface="+mn-cs"/>
              </a:rPr>
              <a:t>2</a:t>
            </a:r>
            <a:r>
              <a:rPr lang="en-US" sz="1200" b="0" i="0" kern="1200" dirty="0" smtClean="0">
                <a:solidFill>
                  <a:schemeClr val="tx1"/>
                </a:solidFill>
                <a:effectLst/>
                <a:latin typeface="+mn-lt"/>
                <a:ea typeface="+mn-ea"/>
                <a:cs typeface="+mn-cs"/>
              </a:rPr>
              <a:t> adds 10 to A.</a:t>
            </a:r>
          </a:p>
          <a:p>
            <a:endParaRPr lang="en-US" sz="1200" b="0" i="0" kern="1200" dirty="0" smtClean="0">
              <a:solidFill>
                <a:schemeClr val="tx1"/>
              </a:solidFill>
              <a:effectLst/>
              <a:latin typeface="+mn-lt"/>
              <a:ea typeface="+mn-ea"/>
              <a:cs typeface="+mn-cs"/>
            </a:endParaRPr>
          </a:p>
          <a:p>
            <a:r>
              <a:rPr lang="en-US" sz="1200" b="0" i="0" u="none" strike="noStrike" kern="1200" dirty="0" smtClean="0">
                <a:solidFill>
                  <a:schemeClr val="tx1"/>
                </a:solidFill>
                <a:effectLst/>
                <a:latin typeface="+mn-lt"/>
                <a:ea typeface="+mn-ea"/>
                <a:cs typeface="+mn-cs"/>
                <a:hlinkClick r:id="rId10" tooltip="Durability (computer science)"/>
              </a:rPr>
              <a:t>Durability</a:t>
            </a:r>
            <a:r>
              <a:rPr lang="en-US" sz="1200" b="0" i="0" kern="1200" dirty="0" smtClean="0">
                <a:solidFill>
                  <a:schemeClr val="tx1"/>
                </a:solidFill>
                <a:effectLst/>
                <a:latin typeface="+mn-lt"/>
                <a:ea typeface="+mn-ea"/>
                <a:cs typeface="+mn-cs"/>
              </a:rPr>
              <a:t> guarantees that once a transaction has been committed, it will remain committed even in the case of a system failure (e.g., power outage or </a:t>
            </a:r>
            <a:r>
              <a:rPr lang="en-US" sz="1200" b="0" i="0" u="none" strike="noStrike" kern="1200" dirty="0" smtClean="0">
                <a:solidFill>
                  <a:schemeClr val="tx1"/>
                </a:solidFill>
                <a:effectLst/>
                <a:latin typeface="+mn-lt"/>
                <a:ea typeface="+mn-ea"/>
                <a:cs typeface="+mn-cs"/>
                <a:hlinkClick r:id="rId11" tooltip="Crash (computing)"/>
              </a:rPr>
              <a:t>crash</a:t>
            </a:r>
            <a:r>
              <a:rPr lang="en-US" sz="1200" b="0" i="0" kern="1200" dirty="0" smtClean="0">
                <a:solidFill>
                  <a:schemeClr val="tx1"/>
                </a:solidFill>
                <a:effectLst/>
                <a:latin typeface="+mn-lt"/>
                <a:ea typeface="+mn-ea"/>
                <a:cs typeface="+mn-cs"/>
              </a:rPr>
              <a:t>). This usually means that completed transactions (or their effects) are recorded in </a:t>
            </a:r>
            <a:r>
              <a:rPr lang="en-US" sz="1200" b="0" i="0" u="none" strike="noStrike" kern="1200" dirty="0" smtClean="0">
                <a:solidFill>
                  <a:schemeClr val="tx1"/>
                </a:solidFill>
                <a:effectLst/>
                <a:latin typeface="+mn-lt"/>
                <a:ea typeface="+mn-ea"/>
                <a:cs typeface="+mn-cs"/>
                <a:hlinkClick r:id="rId12" tooltip="Non-volatile memory"/>
              </a:rPr>
              <a:t>non-volatile memory</a:t>
            </a:r>
            <a:r>
              <a:rPr lang="en-US"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Consider a transaction that transfers 10 from A to B. First it removes 10 from A, then it adds 10 to B. At this point, the user is told the transaction was a success, however the changes are still queued in the </a:t>
            </a:r>
            <a:r>
              <a:rPr lang="en-US" sz="1200" b="0" i="0" u="none" strike="noStrike" kern="1200" dirty="0" smtClean="0">
                <a:solidFill>
                  <a:schemeClr val="tx1"/>
                </a:solidFill>
                <a:effectLst/>
                <a:latin typeface="+mn-lt"/>
                <a:ea typeface="+mn-ea"/>
                <a:cs typeface="+mn-cs"/>
                <a:hlinkClick r:id="rId13" tooltip="Disk buffer"/>
              </a:rPr>
              <a:t>disk buffer</a:t>
            </a:r>
            <a:r>
              <a:rPr lang="en-US" sz="1200" b="0" i="0" kern="1200" dirty="0" smtClean="0">
                <a:solidFill>
                  <a:schemeClr val="tx1"/>
                </a:solidFill>
                <a:effectLst/>
                <a:latin typeface="+mn-lt"/>
                <a:ea typeface="+mn-ea"/>
                <a:cs typeface="+mn-cs"/>
              </a:rPr>
              <a:t> waiting to be committed to disk. Power fails and the changes are lost. </a:t>
            </a:r>
            <a:endParaRPr lang="en-US" dirty="0"/>
          </a:p>
        </p:txBody>
      </p:sp>
      <p:sp>
        <p:nvSpPr>
          <p:cNvPr id="4" name="Slide Number Placeholder 3"/>
          <p:cNvSpPr>
            <a:spLocks noGrp="1"/>
          </p:cNvSpPr>
          <p:nvPr>
            <p:ph type="sldNum" sz="quarter" idx="10"/>
          </p:nvPr>
        </p:nvSpPr>
        <p:spPr/>
        <p:txBody>
          <a:bodyPr/>
          <a:lstStyle/>
          <a:p>
            <a:fld id="{60015A06-1389-422F-9AEA-289BBF781921}" type="slidenum">
              <a:rPr lang="en-US" smtClean="0"/>
              <a:t>2</a:t>
            </a:fld>
            <a:endParaRPr lang="en-US"/>
          </a:p>
        </p:txBody>
      </p:sp>
    </p:spTree>
    <p:extLst>
      <p:ext uri="{BB962C8B-B14F-4D97-AF65-F5344CB8AC3E}">
        <p14:creationId xmlns:p14="http://schemas.microsoft.com/office/powerpoint/2010/main" val="4421519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Date Placeholder 3"/>
          <p:cNvSpPr>
            <a:spLocks noGrp="1"/>
          </p:cNvSpPr>
          <p:nvPr>
            <p:ph type="dt" sz="half" idx="10"/>
          </p:nvPr>
        </p:nvSpPr>
        <p:spPr/>
        <p:txBody>
          <a:bodyPr/>
          <a:lstStyle/>
          <a:p>
            <a:fld id="{1E887E74-4B98-4586-A5A4-DCBB654A020F}" type="datetimeFigureOut">
              <a:rPr lang="en-US" smtClean="0"/>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24C5A2-83A4-4277-B7AD-359262251B42}" type="slidenum">
              <a:rPr lang="en-US" smtClean="0"/>
              <a:t>‹#›</a:t>
            </a:fld>
            <a:endParaRPr lang="en-US" dirty="0"/>
          </a:p>
        </p:txBody>
      </p:sp>
      <p:sp>
        <p:nvSpPr>
          <p:cNvPr id="16" name="Freeform 15"/>
          <p:cNvSpPr/>
          <p:nvPr/>
        </p:nvSpPr>
        <p:spPr>
          <a:xfrm rot="-1500000">
            <a:off x="7062783" y="-1719461"/>
            <a:ext cx="6125957" cy="9072040"/>
          </a:xfrm>
          <a:custGeom>
            <a:avLst/>
            <a:gdLst>
              <a:gd name="connsiteX0" fmla="*/ 0 w 6125957"/>
              <a:gd name="connsiteY0" fmla="*/ 0 h 9072040"/>
              <a:gd name="connsiteX1" fmla="*/ 6125957 w 6125957"/>
              <a:gd name="connsiteY1" fmla="*/ 2856581 h 9072040"/>
              <a:gd name="connsiteX2" fmla="*/ 3227641 w 6125957"/>
              <a:gd name="connsiteY2" fmla="*/ 9072040 h 9072040"/>
              <a:gd name="connsiteX3" fmla="*/ 0 w 6125957"/>
              <a:gd name="connsiteY3" fmla="*/ 7566966 h 9072040"/>
            </a:gdLst>
            <a:ahLst/>
            <a:cxnLst>
              <a:cxn ang="0">
                <a:pos x="connsiteX0" y="connsiteY0"/>
              </a:cxn>
              <a:cxn ang="0">
                <a:pos x="connsiteX1" y="connsiteY1"/>
              </a:cxn>
              <a:cxn ang="0">
                <a:pos x="connsiteX2" y="connsiteY2"/>
              </a:cxn>
              <a:cxn ang="0">
                <a:pos x="connsiteX3" y="connsiteY3"/>
              </a:cxn>
            </a:cxnLst>
            <a:rect l="l" t="t" r="r" b="b"/>
            <a:pathLst>
              <a:path w="6125957" h="9072040">
                <a:moveTo>
                  <a:pt x="0" y="0"/>
                </a:moveTo>
                <a:lnTo>
                  <a:pt x="6125957" y="2856581"/>
                </a:lnTo>
                <a:lnTo>
                  <a:pt x="3227641" y="9072040"/>
                </a:lnTo>
                <a:lnTo>
                  <a:pt x="0" y="7566966"/>
                </a:lnTo>
                <a:close/>
              </a:path>
            </a:pathLst>
          </a:custGeom>
          <a:solidFill>
            <a:srgbClr val="0070C0">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p:cNvSpPr/>
          <p:nvPr/>
        </p:nvSpPr>
        <p:spPr>
          <a:xfrm rot="-1500000">
            <a:off x="-909109" y="-889850"/>
            <a:ext cx="7821275" cy="9862580"/>
          </a:xfrm>
          <a:custGeom>
            <a:avLst/>
            <a:gdLst>
              <a:gd name="connsiteX0" fmla="*/ 2898317 w 7821275"/>
              <a:gd name="connsiteY0" fmla="*/ 0 h 9862580"/>
              <a:gd name="connsiteX1" fmla="*/ 7821275 w 7821275"/>
              <a:gd name="connsiteY1" fmla="*/ 2295614 h 9862580"/>
              <a:gd name="connsiteX2" fmla="*/ 7821275 w 7821275"/>
              <a:gd name="connsiteY2" fmla="*/ 9862580 h 9862580"/>
              <a:gd name="connsiteX3" fmla="*/ 0 w 7821275"/>
              <a:gd name="connsiteY3" fmla="*/ 6215460 h 9862580"/>
            </a:gdLst>
            <a:ahLst/>
            <a:cxnLst>
              <a:cxn ang="0">
                <a:pos x="connsiteX0" y="connsiteY0"/>
              </a:cxn>
              <a:cxn ang="0">
                <a:pos x="connsiteX1" y="connsiteY1"/>
              </a:cxn>
              <a:cxn ang="0">
                <a:pos x="connsiteX2" y="connsiteY2"/>
              </a:cxn>
              <a:cxn ang="0">
                <a:pos x="connsiteX3" y="connsiteY3"/>
              </a:cxn>
            </a:cxnLst>
            <a:rect l="l" t="t" r="r" b="b"/>
            <a:pathLst>
              <a:path w="7821275" h="9862580">
                <a:moveTo>
                  <a:pt x="2898317" y="0"/>
                </a:moveTo>
                <a:lnTo>
                  <a:pt x="7821275" y="2295614"/>
                </a:lnTo>
                <a:lnTo>
                  <a:pt x="7821275" y="9862580"/>
                </a:lnTo>
                <a:lnTo>
                  <a:pt x="0" y="6215460"/>
                </a:lnTo>
                <a:close/>
              </a:path>
            </a:pathLst>
          </a:custGeom>
          <a:solidFill>
            <a:schemeClr val="tx1">
              <a:lumMod val="85000"/>
              <a:lumOff val="15000"/>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7" name="Group 16"/>
          <p:cNvGrpSpPr/>
          <p:nvPr/>
        </p:nvGrpSpPr>
        <p:grpSpPr>
          <a:xfrm>
            <a:off x="1648725" y="5410199"/>
            <a:ext cx="10543275" cy="274322"/>
            <a:chOff x="1648725" y="5181599"/>
            <a:chExt cx="10543275" cy="274322"/>
          </a:xfrm>
        </p:grpSpPr>
        <p:sp>
          <p:nvSpPr>
            <p:cNvPr id="11" name="Rectangle 10"/>
            <p:cNvSpPr/>
            <p:nvPr userDrawn="1"/>
          </p:nvSpPr>
          <p:spPr>
            <a:xfrm>
              <a:off x="1778000" y="5181599"/>
              <a:ext cx="10414000" cy="2743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Isosceles Triangle 11"/>
            <p:cNvSpPr>
              <a:spLocks noChangeAspect="1"/>
            </p:cNvSpPr>
            <p:nvPr userDrawn="1"/>
          </p:nvSpPr>
          <p:spPr>
            <a:xfrm rot="16200000" flipH="1">
              <a:off x="1576203" y="5254123"/>
              <a:ext cx="274320" cy="129275"/>
            </a:xfrm>
            <a:prstGeom prst="triangle">
              <a:avLst>
                <a:gd name="adj"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Text Placeholder 20"/>
          <p:cNvSpPr>
            <a:spLocks noGrp="1"/>
          </p:cNvSpPr>
          <p:nvPr>
            <p:ph type="body" sz="quarter" idx="13"/>
          </p:nvPr>
        </p:nvSpPr>
        <p:spPr>
          <a:xfrm>
            <a:off x="1648725" y="3017674"/>
            <a:ext cx="4739375" cy="2256001"/>
          </a:xfrm>
        </p:spPr>
        <p:txBody>
          <a:bodyPr>
            <a:normAutofit/>
          </a:bodyPr>
          <a:lstStyle>
            <a:lvl1pPr>
              <a:defRPr sz="3200">
                <a:solidFill>
                  <a:schemeClr val="bg1"/>
                </a:solidFill>
                <a:latin typeface="Century Gothic" panose="020B0502020202020204" pitchFamily="34" charset="0"/>
              </a:defRPr>
            </a:lvl1pPr>
            <a:lvl2pPr>
              <a:defRPr sz="2800">
                <a:solidFill>
                  <a:schemeClr val="bg1"/>
                </a:solidFill>
                <a:latin typeface="Century Gothic" panose="020B0502020202020204" pitchFamily="34" charset="0"/>
              </a:defRPr>
            </a:lvl2pPr>
            <a:lvl3pPr>
              <a:defRPr sz="2400">
                <a:solidFill>
                  <a:schemeClr val="bg1"/>
                </a:solidFill>
                <a:latin typeface="Century Gothic" panose="020B0502020202020204" pitchFamily="34" charset="0"/>
              </a:defRPr>
            </a:lvl3pPr>
            <a:lvl4pPr>
              <a:defRPr sz="2000">
                <a:solidFill>
                  <a:schemeClr val="bg1"/>
                </a:solidFill>
                <a:latin typeface="Century Gothic" panose="020B0502020202020204" pitchFamily="34" charset="0"/>
              </a:defRPr>
            </a:lvl4pPr>
            <a:lvl5pPr>
              <a:defRPr sz="2000">
                <a:solidFill>
                  <a:schemeClr val="bg1"/>
                </a:solidFill>
                <a:latin typeface="Century Gothic" panose="020B0502020202020204" pitchFamily="34"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38896" y="0"/>
            <a:ext cx="3653104" cy="1108747"/>
          </a:xfrm>
          <a:prstGeom prst="rect">
            <a:avLst/>
          </a:prstGeom>
        </p:spPr>
      </p:pic>
    </p:spTree>
    <p:extLst>
      <p:ext uri="{BB962C8B-B14F-4D97-AF65-F5344CB8AC3E}">
        <p14:creationId xmlns:p14="http://schemas.microsoft.com/office/powerpoint/2010/main" val="1784204770"/>
      </p:ext>
    </p:extLst>
  </p:cSld>
  <p:clrMapOvr>
    <a:masterClrMapping/>
  </p:clrMapOvr>
  <p:transition spd="med">
    <p:pull/>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887E74-4B98-4586-A5A4-DCBB654A020F}" type="datetimeFigureOut">
              <a:rPr lang="en-US" smtClean="0"/>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3319570252"/>
      </p:ext>
    </p:extLst>
  </p:cSld>
  <p:clrMapOvr>
    <a:masterClrMapping/>
  </p:clrMapOvr>
  <p:transition spd="med">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887E74-4B98-4586-A5A4-DCBB654A020F}" type="datetimeFigureOut">
              <a:rPr lang="en-US" smtClean="0"/>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4206593889"/>
      </p:ext>
    </p:extLst>
  </p:cSld>
  <p:clrMapOvr>
    <a:masterClrMapping/>
  </p:clrMapOvr>
  <p:transition spd="med">
    <p:pull/>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E887E74-4B98-4586-A5A4-DCBB654A020F}" type="datetimeFigureOut">
              <a:rPr lang="en-US" smtClean="0"/>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4236151898"/>
      </p:ext>
    </p:extLst>
  </p:cSld>
  <p:clrMapOvr>
    <a:masterClrMapping/>
  </p:clrMapOvr>
  <p:transition spd="med">
    <p:pull/>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grpSp>
        <p:nvGrpSpPr>
          <p:cNvPr id="30" name="Group 29"/>
          <p:cNvGrpSpPr/>
          <p:nvPr userDrawn="1"/>
        </p:nvGrpSpPr>
        <p:grpSpPr>
          <a:xfrm>
            <a:off x="0" y="-1587"/>
            <a:ext cx="12211050" cy="1182120"/>
            <a:chOff x="0" y="-1587"/>
            <a:chExt cx="12211050" cy="1182120"/>
          </a:xfrm>
        </p:grpSpPr>
        <p:sp>
          <p:nvSpPr>
            <p:cNvPr id="20" name="Rectangle 19"/>
            <p:cNvSpPr/>
            <p:nvPr userDrawn="1"/>
          </p:nvSpPr>
          <p:spPr>
            <a:xfrm>
              <a:off x="9768770" y="265872"/>
              <a:ext cx="2442280" cy="9144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p:cNvGrpSpPr/>
            <p:nvPr userDrawn="1"/>
          </p:nvGrpSpPr>
          <p:grpSpPr>
            <a:xfrm>
              <a:off x="313799" y="-1587"/>
              <a:ext cx="844992" cy="914400"/>
              <a:chOff x="909523" y="107281"/>
              <a:chExt cx="844992" cy="914400"/>
            </a:xfrm>
          </p:grpSpPr>
          <p:sp>
            <p:nvSpPr>
              <p:cNvPr id="13" name="Right Triangle 12"/>
              <p:cNvSpPr>
                <a:spLocks noChangeAspect="1"/>
              </p:cNvSpPr>
              <p:nvPr userDrawn="1"/>
            </p:nvSpPr>
            <p:spPr>
              <a:xfrm>
                <a:off x="1332019" y="107281"/>
                <a:ext cx="422496" cy="914400"/>
              </a:xfrm>
              <a:prstGeom prst="r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ight Triangle 14"/>
              <p:cNvSpPr>
                <a:spLocks noChangeAspect="1"/>
              </p:cNvSpPr>
              <p:nvPr userDrawn="1"/>
            </p:nvSpPr>
            <p:spPr>
              <a:xfrm flipH="1" flipV="1">
                <a:off x="909523" y="107281"/>
                <a:ext cx="422496" cy="914400"/>
              </a:xfrm>
              <a:prstGeom prst="r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p:cNvGrpSpPr/>
            <p:nvPr userDrawn="1"/>
          </p:nvGrpSpPr>
          <p:grpSpPr>
            <a:xfrm>
              <a:off x="0" y="0"/>
              <a:ext cx="872438" cy="914400"/>
              <a:chOff x="0" y="0"/>
              <a:chExt cx="872438" cy="914400"/>
            </a:xfrm>
          </p:grpSpPr>
          <p:sp>
            <p:nvSpPr>
              <p:cNvPr id="7" name="Rectangle 6"/>
              <p:cNvSpPr/>
              <p:nvPr userDrawn="1"/>
            </p:nvSpPr>
            <p:spPr>
              <a:xfrm>
                <a:off x="0" y="0"/>
                <a:ext cx="449943" cy="9144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ight Triangle 8"/>
              <p:cNvSpPr>
                <a:spLocks noChangeAspect="1"/>
              </p:cNvSpPr>
              <p:nvPr userDrawn="1"/>
            </p:nvSpPr>
            <p:spPr>
              <a:xfrm>
                <a:off x="449942" y="0"/>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Right Triangle 16"/>
            <p:cNvSpPr>
              <a:spLocks noChangeAspect="1"/>
            </p:cNvSpPr>
            <p:nvPr userDrawn="1"/>
          </p:nvSpPr>
          <p:spPr>
            <a:xfrm flipH="1" flipV="1">
              <a:off x="859006" y="265872"/>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userDrawn="1"/>
          </p:nvSpPr>
          <p:spPr>
            <a:xfrm>
              <a:off x="1282846" y="265872"/>
              <a:ext cx="9284568" cy="9144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ight Triangle 18"/>
            <p:cNvSpPr>
              <a:spLocks noChangeAspect="1"/>
            </p:cNvSpPr>
            <p:nvPr userDrawn="1"/>
          </p:nvSpPr>
          <p:spPr>
            <a:xfrm>
              <a:off x="10567414" y="266133"/>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p:cNvGrpSpPr/>
          <p:nvPr userDrawn="1"/>
        </p:nvGrpSpPr>
        <p:grpSpPr>
          <a:xfrm>
            <a:off x="3701608" y="6356349"/>
            <a:ext cx="8509442" cy="365762"/>
            <a:chOff x="3701608" y="6356349"/>
            <a:chExt cx="8509442" cy="365762"/>
          </a:xfrm>
        </p:grpSpPr>
        <p:sp>
          <p:nvSpPr>
            <p:cNvPr id="22" name="Rectangle 21"/>
            <p:cNvSpPr/>
            <p:nvPr userDrawn="1"/>
          </p:nvSpPr>
          <p:spPr>
            <a:xfrm>
              <a:off x="3873976" y="6356349"/>
              <a:ext cx="8337074" cy="36512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Isosceles Triangle 22"/>
            <p:cNvSpPr>
              <a:spLocks noChangeAspect="1"/>
            </p:cNvSpPr>
            <p:nvPr userDrawn="1"/>
          </p:nvSpPr>
          <p:spPr>
            <a:xfrm rot="16200000" flipH="1">
              <a:off x="3604912" y="6453047"/>
              <a:ext cx="365760" cy="172367"/>
            </a:xfrm>
            <a:prstGeom prst="triangle">
              <a:avLst>
                <a:gd name="adj" fmla="val 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a:xfrm>
            <a:off x="1289669" y="60290"/>
            <a:ext cx="9276401" cy="1325563"/>
          </a:xfrm>
        </p:spPr>
        <p:txBody>
          <a:bodyPr/>
          <a:lstStyle>
            <a:lvl1pPr>
              <a:defRPr>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45255" y="1532811"/>
            <a:ext cx="10515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9407062" y="6368411"/>
            <a:ext cx="2743200" cy="365125"/>
          </a:xfrm>
        </p:spPr>
        <p:txBody>
          <a:bodyPr/>
          <a:lstStyle>
            <a:lvl1pPr algn="r">
              <a:defRPr sz="1400">
                <a:solidFill>
                  <a:schemeClr val="bg1"/>
                </a:solidFill>
              </a:defRPr>
            </a:lvl1pPr>
          </a:lstStyle>
          <a:p>
            <a:fld id="{5D7E96DA-080B-4784-B9B5-EC4CB0FAE680}" type="datetimeFigureOut">
              <a:rPr lang="en-US" smtClean="0"/>
              <a:pPr/>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35857" y="68997"/>
            <a:ext cx="569560" cy="844609"/>
          </a:xfrm>
        </p:spPr>
        <p:txBody>
          <a:bodyPr/>
          <a:lstStyle>
            <a:lvl1pPr>
              <a:defRPr sz="2000">
                <a:solidFill>
                  <a:schemeClr val="bg1"/>
                </a:solidFill>
              </a:defRPr>
            </a:lvl1pPr>
          </a:lstStyle>
          <a:p>
            <a:fld id="{F5751902-701A-4BB3-B7D1-D78D2680F43A}" type="slidenum">
              <a:rPr lang="en-US" smtClean="0"/>
              <a:pPr/>
              <a:t>‹#›</a:t>
            </a:fld>
            <a:endParaRPr lang="en-US" dirty="0"/>
          </a:p>
        </p:txBody>
      </p:sp>
      <p:pic>
        <p:nvPicPr>
          <p:cNvPr id="32" name="Picture 3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857" y="6236689"/>
            <a:ext cx="1991521" cy="604443"/>
          </a:xfrm>
          <a:prstGeom prst="rect">
            <a:avLst/>
          </a:prstGeom>
        </p:spPr>
      </p:pic>
    </p:spTree>
    <p:extLst>
      <p:ext uri="{BB962C8B-B14F-4D97-AF65-F5344CB8AC3E}">
        <p14:creationId xmlns:p14="http://schemas.microsoft.com/office/powerpoint/2010/main" val="3682656857"/>
      </p:ext>
    </p:extLst>
  </p:cSld>
  <p:clrMapOvr>
    <a:masterClrMapping/>
  </p:clrMapOvr>
  <p:transition spd="med">
    <p:pull/>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AB7316A-020E-43DE-865D-5DED88EE0544}" type="datetimeFigureOut">
              <a:rPr lang="en-US" smtClean="0"/>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2979997161"/>
      </p:ext>
    </p:extLst>
  </p:cSld>
  <p:clrMapOvr>
    <a:masterClrMapping/>
  </p:clrMapOvr>
  <p:transition spd="med">
    <p:pull/>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AB7316A-020E-43DE-865D-5DED88EE0544}" type="datetimeFigureOut">
              <a:rPr lang="en-US" smtClean="0"/>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3967516092"/>
      </p:ext>
    </p:extLst>
  </p:cSld>
  <p:clrMapOvr>
    <a:masterClrMapping/>
  </p:clrMapOvr>
  <p:transition spd="med">
    <p:pull/>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AB7316A-020E-43DE-865D-5DED88EE0544}" type="datetimeFigureOut">
              <a:rPr lang="en-US" smtClean="0"/>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84906563"/>
      </p:ext>
    </p:extLst>
  </p:cSld>
  <p:clrMapOvr>
    <a:masterClrMapping/>
  </p:clrMapOvr>
  <p:transition spd="med">
    <p:pull/>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AB7316A-020E-43DE-865D-5DED88EE0544}" type="datetimeFigureOut">
              <a:rPr lang="en-US" smtClean="0"/>
              <a:t>12/30/2018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2180783190"/>
      </p:ext>
    </p:extLst>
  </p:cSld>
  <p:clrMapOvr>
    <a:masterClrMapping/>
  </p:clrMapOvr>
  <p:transition spd="med">
    <p:pull/>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AB7316A-020E-43DE-865D-5DED88EE0544}" type="datetimeFigureOut">
              <a:rPr lang="en-US" smtClean="0"/>
              <a:t>12/30/2018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1885420836"/>
      </p:ext>
    </p:extLst>
  </p:cSld>
  <p:clrMapOvr>
    <a:masterClrMapping/>
  </p:clrMapOvr>
  <p:transition spd="med">
    <p:pull/>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AB7316A-020E-43DE-865D-5DED88EE0544}" type="datetimeFigureOut">
              <a:rPr lang="en-US" smtClean="0"/>
              <a:t>12/30/2018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828270370"/>
      </p:ext>
    </p:extLst>
  </p:cSld>
  <p:clrMapOvr>
    <a:masterClrMapping/>
  </p:clrMapOvr>
  <p:transition spd="med">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0" name="Group 29"/>
          <p:cNvGrpSpPr/>
          <p:nvPr/>
        </p:nvGrpSpPr>
        <p:grpSpPr>
          <a:xfrm>
            <a:off x="0" y="-1587"/>
            <a:ext cx="12211050" cy="1182120"/>
            <a:chOff x="0" y="-1587"/>
            <a:chExt cx="12211050" cy="1182120"/>
          </a:xfrm>
        </p:grpSpPr>
        <p:sp>
          <p:nvSpPr>
            <p:cNvPr id="20" name="Rectangle 19"/>
            <p:cNvSpPr/>
            <p:nvPr userDrawn="1"/>
          </p:nvSpPr>
          <p:spPr>
            <a:xfrm>
              <a:off x="9768770" y="265872"/>
              <a:ext cx="2442280" cy="9144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p:cNvGrpSpPr/>
            <p:nvPr userDrawn="1"/>
          </p:nvGrpSpPr>
          <p:grpSpPr>
            <a:xfrm>
              <a:off x="313799" y="-1587"/>
              <a:ext cx="844992" cy="914400"/>
              <a:chOff x="909523" y="107281"/>
              <a:chExt cx="844992" cy="914400"/>
            </a:xfrm>
          </p:grpSpPr>
          <p:sp>
            <p:nvSpPr>
              <p:cNvPr id="13" name="Right Triangle 12"/>
              <p:cNvSpPr>
                <a:spLocks noChangeAspect="1"/>
              </p:cNvSpPr>
              <p:nvPr userDrawn="1"/>
            </p:nvSpPr>
            <p:spPr>
              <a:xfrm>
                <a:off x="1332019" y="107281"/>
                <a:ext cx="422496" cy="914400"/>
              </a:xfrm>
              <a:prstGeom prst="r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ight Triangle 14"/>
              <p:cNvSpPr>
                <a:spLocks noChangeAspect="1"/>
              </p:cNvSpPr>
              <p:nvPr userDrawn="1"/>
            </p:nvSpPr>
            <p:spPr>
              <a:xfrm flipH="1" flipV="1">
                <a:off x="909523" y="107281"/>
                <a:ext cx="422496" cy="914400"/>
              </a:xfrm>
              <a:prstGeom prst="r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p:cNvGrpSpPr/>
            <p:nvPr userDrawn="1"/>
          </p:nvGrpSpPr>
          <p:grpSpPr>
            <a:xfrm>
              <a:off x="0" y="0"/>
              <a:ext cx="872438" cy="914400"/>
              <a:chOff x="0" y="0"/>
              <a:chExt cx="872438" cy="914400"/>
            </a:xfrm>
          </p:grpSpPr>
          <p:sp>
            <p:nvSpPr>
              <p:cNvPr id="7" name="Rectangle 6"/>
              <p:cNvSpPr/>
              <p:nvPr userDrawn="1"/>
            </p:nvSpPr>
            <p:spPr>
              <a:xfrm>
                <a:off x="0" y="0"/>
                <a:ext cx="449943" cy="9144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ight Triangle 8"/>
              <p:cNvSpPr>
                <a:spLocks noChangeAspect="1"/>
              </p:cNvSpPr>
              <p:nvPr userDrawn="1"/>
            </p:nvSpPr>
            <p:spPr>
              <a:xfrm>
                <a:off x="449942" y="0"/>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Right Triangle 16"/>
            <p:cNvSpPr>
              <a:spLocks noChangeAspect="1"/>
            </p:cNvSpPr>
            <p:nvPr userDrawn="1"/>
          </p:nvSpPr>
          <p:spPr>
            <a:xfrm flipH="1" flipV="1">
              <a:off x="859006" y="265872"/>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userDrawn="1"/>
          </p:nvSpPr>
          <p:spPr>
            <a:xfrm>
              <a:off x="1281502" y="265872"/>
              <a:ext cx="9285912" cy="9144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ight Triangle 18"/>
            <p:cNvSpPr>
              <a:spLocks noChangeAspect="1"/>
            </p:cNvSpPr>
            <p:nvPr userDrawn="1"/>
          </p:nvSpPr>
          <p:spPr>
            <a:xfrm>
              <a:off x="10567414" y="266133"/>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p:cNvGrpSpPr/>
          <p:nvPr/>
        </p:nvGrpSpPr>
        <p:grpSpPr>
          <a:xfrm>
            <a:off x="3701608" y="6356349"/>
            <a:ext cx="8509442" cy="365762"/>
            <a:chOff x="3701608" y="6356349"/>
            <a:chExt cx="8509442" cy="365762"/>
          </a:xfrm>
        </p:grpSpPr>
        <p:sp>
          <p:nvSpPr>
            <p:cNvPr id="22" name="Rectangle 21"/>
            <p:cNvSpPr/>
            <p:nvPr userDrawn="1"/>
          </p:nvSpPr>
          <p:spPr>
            <a:xfrm>
              <a:off x="3873976" y="6356349"/>
              <a:ext cx="8337074" cy="36512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Isosceles Triangle 22"/>
            <p:cNvSpPr>
              <a:spLocks noChangeAspect="1"/>
            </p:cNvSpPr>
            <p:nvPr userDrawn="1"/>
          </p:nvSpPr>
          <p:spPr>
            <a:xfrm rot="16200000" flipH="1">
              <a:off x="3604912" y="6453047"/>
              <a:ext cx="365760" cy="172367"/>
            </a:xfrm>
            <a:prstGeom prst="triangle">
              <a:avLst>
                <a:gd name="adj" fmla="val 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a:xfrm>
            <a:off x="1289669" y="60290"/>
            <a:ext cx="9276401" cy="1325563"/>
          </a:xfrm>
        </p:spPr>
        <p:txBody>
          <a:bodyPr/>
          <a:lstStyle>
            <a:lvl1pPr>
              <a:defRPr>
                <a:solidFill>
                  <a:schemeClr val="bg1"/>
                </a:soli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645255" y="1532811"/>
            <a:ext cx="10515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9407062" y="6368411"/>
            <a:ext cx="2743200" cy="365125"/>
          </a:xfrm>
        </p:spPr>
        <p:txBody>
          <a:bodyPr/>
          <a:lstStyle>
            <a:lvl1pPr algn="r">
              <a:defRPr sz="1400">
                <a:solidFill>
                  <a:schemeClr val="bg1"/>
                </a:solidFill>
              </a:defRPr>
            </a:lvl1pPr>
          </a:lstStyle>
          <a:p>
            <a:fld id="{1E887E74-4B98-4586-A5A4-DCBB654A020F}" type="datetimeFigureOut">
              <a:rPr lang="en-US" smtClean="0"/>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35857" y="68997"/>
            <a:ext cx="569560" cy="844609"/>
          </a:xfrm>
        </p:spPr>
        <p:txBody>
          <a:bodyPr/>
          <a:lstStyle>
            <a:lvl1pPr>
              <a:defRPr sz="2000">
                <a:solidFill>
                  <a:schemeClr val="bg1"/>
                </a:solidFill>
              </a:defRPr>
            </a:lvl1pPr>
          </a:lstStyle>
          <a:p>
            <a:fld id="{4524C5A2-83A4-4277-B7AD-359262251B42}" type="slidenum">
              <a:rPr lang="en-US" smtClean="0"/>
              <a:t>‹#›</a:t>
            </a:fld>
            <a:endParaRPr lang="en-US" dirty="0"/>
          </a:p>
        </p:txBody>
      </p:sp>
      <p:pic>
        <p:nvPicPr>
          <p:cNvPr id="32" name="Picture 3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857" y="6236689"/>
            <a:ext cx="1991521" cy="604443"/>
          </a:xfrm>
          <a:prstGeom prst="rect">
            <a:avLst/>
          </a:prstGeom>
        </p:spPr>
      </p:pic>
    </p:spTree>
    <p:extLst>
      <p:ext uri="{BB962C8B-B14F-4D97-AF65-F5344CB8AC3E}">
        <p14:creationId xmlns:p14="http://schemas.microsoft.com/office/powerpoint/2010/main" val="693587448"/>
      </p:ext>
    </p:extLst>
  </p:cSld>
  <p:clrMapOvr>
    <a:masterClrMapping/>
  </p:clrMapOvr>
  <p:transition spd="med">
    <p:pull/>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B7316A-020E-43DE-865D-5DED88EE0544}" type="datetimeFigureOut">
              <a:rPr lang="en-US" smtClean="0"/>
              <a:t>12/30/2018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2005994547"/>
      </p:ext>
    </p:extLst>
  </p:cSld>
  <p:clrMapOvr>
    <a:masterClrMapping/>
  </p:clrMapOvr>
  <p:transition spd="med">
    <p:pull/>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AB7316A-020E-43DE-865D-5DED88EE0544}" type="datetimeFigureOut">
              <a:rPr lang="en-US" smtClean="0"/>
              <a:t>12/30/2018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3410012859"/>
      </p:ext>
    </p:extLst>
  </p:cSld>
  <p:clrMapOvr>
    <a:masterClrMapping/>
  </p:clrMapOvr>
  <p:transition spd="med">
    <p:pull/>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AB7316A-020E-43DE-865D-5DED88EE0544}" type="datetimeFigureOut">
              <a:rPr lang="en-US" smtClean="0"/>
              <a:t>12/30/2018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700675806"/>
      </p:ext>
    </p:extLst>
  </p:cSld>
  <p:clrMapOvr>
    <a:masterClrMapping/>
  </p:clrMapOvr>
  <p:transition spd="med">
    <p:pull/>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AB7316A-020E-43DE-865D-5DED88EE0544}" type="datetimeFigureOut">
              <a:rPr lang="en-US" smtClean="0"/>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1141109672"/>
      </p:ext>
    </p:extLst>
  </p:cSld>
  <p:clrMapOvr>
    <a:masterClrMapping/>
  </p:clrMapOvr>
  <p:transition spd="med">
    <p:pull/>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AB7316A-020E-43DE-865D-5DED88EE0544}" type="datetimeFigureOut">
              <a:rPr lang="en-US" smtClean="0"/>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3076038576"/>
      </p:ext>
    </p:extLst>
  </p:cSld>
  <p:clrMapOvr>
    <a:masterClrMapping/>
  </p:clrMapOvr>
  <p:transition spd="med">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E887E74-4B98-4586-A5A4-DCBB654A020F}" type="datetimeFigureOut">
              <a:rPr lang="en-US" smtClean="0"/>
              <a:t>12/30/2018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546388480"/>
      </p:ext>
    </p:extLst>
  </p:cSld>
  <p:clrMapOvr>
    <a:masterClrMapping/>
  </p:clrMapOvr>
  <p:transition spd="med">
    <p:pull/>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E887E74-4B98-4586-A5A4-DCBB654A020F}" type="datetimeFigureOut">
              <a:rPr lang="en-US" smtClean="0"/>
              <a:t>12/30/2018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2324892196"/>
      </p:ext>
    </p:extLst>
  </p:cSld>
  <p:clrMapOvr>
    <a:masterClrMapping/>
  </p:clrMapOvr>
  <p:transition spd="med">
    <p:pull/>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E887E74-4B98-4586-A5A4-DCBB654A020F}" type="datetimeFigureOut">
              <a:rPr lang="en-US" smtClean="0"/>
              <a:t>12/30/2018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1740528872"/>
      </p:ext>
    </p:extLst>
  </p:cSld>
  <p:clrMapOvr>
    <a:masterClrMapping/>
  </p:clrMapOvr>
  <p:transition spd="med">
    <p:pull/>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E887E74-4B98-4586-A5A4-DCBB654A020F}" type="datetimeFigureOut">
              <a:rPr lang="en-US" smtClean="0"/>
              <a:t>12/30/2018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909737713"/>
      </p:ext>
    </p:extLst>
  </p:cSld>
  <p:clrMapOvr>
    <a:masterClrMapping/>
  </p:clrMapOvr>
  <p:transition spd="med">
    <p:pull/>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887E74-4B98-4586-A5A4-DCBB654A020F}" type="datetimeFigureOut">
              <a:rPr lang="en-US" smtClean="0"/>
              <a:t>12/30/2018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322890570"/>
      </p:ext>
    </p:extLst>
  </p:cSld>
  <p:clrMapOvr>
    <a:masterClrMapping/>
  </p:clrMapOvr>
  <p:transition spd="med">
    <p:pull/>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E887E74-4B98-4586-A5A4-DCBB654A020F}" type="datetimeFigureOut">
              <a:rPr lang="en-US" smtClean="0"/>
              <a:t>12/30/2018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1188772663"/>
      </p:ext>
    </p:extLst>
  </p:cSld>
  <p:clrMapOvr>
    <a:masterClrMapping/>
  </p:clrMapOvr>
  <p:transition spd="med">
    <p:pull/>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1E887E74-4B98-4586-A5A4-DCBB654A020F}" type="datetimeFigureOut">
              <a:rPr lang="en-US" smtClean="0"/>
              <a:t>12/30/2018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1129658739"/>
      </p:ext>
    </p:extLst>
  </p:cSld>
  <p:clrMapOvr>
    <a:masterClrMapping/>
  </p:clrMapOvr>
  <p:transition spd="med">
    <p:pull/>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887E74-4B98-4586-A5A4-DCBB654A020F}" type="datetimeFigureOut">
              <a:rPr lang="en-US" smtClean="0"/>
              <a:t>12/30/2018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24C5A2-83A4-4277-B7AD-359262251B42}" type="slidenum">
              <a:rPr lang="en-US" smtClean="0"/>
              <a:t>‹#›</a:t>
            </a:fld>
            <a:endParaRPr lang="en-US" dirty="0"/>
          </a:p>
        </p:txBody>
      </p:sp>
    </p:spTree>
    <p:extLst>
      <p:ext uri="{BB962C8B-B14F-4D97-AF65-F5344CB8AC3E}">
        <p14:creationId xmlns:p14="http://schemas.microsoft.com/office/powerpoint/2010/main" val="22269059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ransition spd="med">
    <p:pull/>
  </p:transition>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B7316A-020E-43DE-865D-5DED88EE0544}" type="datetimeFigureOut">
              <a:rPr lang="en-US" smtClean="0"/>
              <a:t>12/30/2018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F07727-9762-420A-8041-A1473EA41C1E}" type="slidenum">
              <a:rPr lang="en-US" smtClean="0"/>
              <a:t>‹#›</a:t>
            </a:fld>
            <a:endParaRPr lang="en-US" dirty="0"/>
          </a:p>
        </p:txBody>
      </p:sp>
    </p:spTree>
    <p:extLst>
      <p:ext uri="{BB962C8B-B14F-4D97-AF65-F5344CB8AC3E}">
        <p14:creationId xmlns:p14="http://schemas.microsoft.com/office/powerpoint/2010/main" val="3638643239"/>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ransition spd="med">
    <p:pull/>
  </p:transition>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t="32838" b="30946"/>
          <a:stretch/>
        </p:blipFill>
        <p:spPr>
          <a:xfrm>
            <a:off x="2080047" y="0"/>
            <a:ext cx="8072670" cy="2088292"/>
          </a:xfrm>
          <a:prstGeom prst="rect">
            <a:avLst/>
          </a:prstGeom>
        </p:spPr>
      </p:pic>
      <p:cxnSp>
        <p:nvCxnSpPr>
          <p:cNvPr id="4" name="Straight Connector 3"/>
          <p:cNvCxnSpPr/>
          <p:nvPr/>
        </p:nvCxnSpPr>
        <p:spPr>
          <a:xfrm>
            <a:off x="4280925" y="2706130"/>
            <a:ext cx="0" cy="3247081"/>
          </a:xfrm>
          <a:prstGeom prst="line">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4600627" y="3452507"/>
            <a:ext cx="6939172" cy="1754326"/>
          </a:xfrm>
          <a:prstGeom prst="rect">
            <a:avLst/>
          </a:prstGeom>
          <a:noFill/>
        </p:spPr>
        <p:txBody>
          <a:bodyPr wrap="square" rtlCol="0">
            <a:spAutoFit/>
          </a:bodyPr>
          <a:lstStyle/>
          <a:p>
            <a:r>
              <a:rPr lang="en-US" sz="5400" dirty="0" smtClean="0">
                <a:latin typeface="Ubuntu" panose="020B0504030602030204" pitchFamily="34" charset="0"/>
              </a:rPr>
              <a:t>SQL</a:t>
            </a:r>
            <a:r>
              <a:rPr lang="en-US" sz="5400" dirty="0">
                <a:latin typeface="Ubuntu" panose="020B0504030602030204" pitchFamily="34" charset="0"/>
              </a:rPr>
              <a:t> </a:t>
            </a:r>
            <a:r>
              <a:rPr lang="en-US" sz="5400" dirty="0" smtClean="0">
                <a:latin typeface="Ubuntu" panose="020B0504030602030204" pitchFamily="34" charset="0"/>
              </a:rPr>
              <a:t>:</a:t>
            </a:r>
          </a:p>
          <a:p>
            <a:r>
              <a:rPr lang="en-US" sz="5400" dirty="0" smtClean="0">
                <a:latin typeface="Ubuntu" panose="020B0504030602030204" pitchFamily="34" charset="0"/>
              </a:rPr>
              <a:t>Lecture 2</a:t>
            </a:r>
          </a:p>
        </p:txBody>
      </p:sp>
      <p:pic>
        <p:nvPicPr>
          <p:cNvPr id="6" name="Picture 2" descr="Image result for SQL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9714" y="3001311"/>
            <a:ext cx="3420666" cy="26567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6527726"/>
      </p:ext>
    </p:extLst>
  </p:cSld>
  <p:clrMapOvr>
    <a:masterClrMapping/>
  </p:clrMapOvr>
  <p:transition spd="med">
    <p:pull/>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ACID</a:t>
            </a:r>
            <a:endParaRPr lang="en-US" dirty="0"/>
          </a:p>
        </p:txBody>
      </p:sp>
      <p:cxnSp>
        <p:nvCxnSpPr>
          <p:cNvPr id="4" name="Straight Connector 3"/>
          <p:cNvCxnSpPr/>
          <p:nvPr/>
        </p:nvCxnSpPr>
        <p:spPr>
          <a:xfrm flipH="1">
            <a:off x="3008455" y="2586903"/>
            <a:ext cx="29415" cy="2885908"/>
          </a:xfrm>
          <a:prstGeom prst="line">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36153" y="3698183"/>
            <a:ext cx="2707079" cy="584775"/>
          </a:xfrm>
          <a:prstGeom prst="rect">
            <a:avLst/>
          </a:prstGeom>
          <a:noFill/>
        </p:spPr>
        <p:txBody>
          <a:bodyPr wrap="square" rtlCol="0">
            <a:spAutoFit/>
          </a:bodyPr>
          <a:lstStyle/>
          <a:p>
            <a:pPr marL="0" lvl="1" algn="ctr"/>
            <a:r>
              <a:rPr lang="en-US" sz="3200" b="1" dirty="0" smtClean="0"/>
              <a:t>ACID</a:t>
            </a:r>
            <a:endParaRPr lang="en-US" sz="3200" dirty="0"/>
          </a:p>
        </p:txBody>
      </p:sp>
      <p:sp>
        <p:nvSpPr>
          <p:cNvPr id="9" name="TextBox 8"/>
          <p:cNvSpPr txBox="1"/>
          <p:nvPr/>
        </p:nvSpPr>
        <p:spPr>
          <a:xfrm>
            <a:off x="167641" y="1290654"/>
            <a:ext cx="11856718" cy="646331"/>
          </a:xfrm>
          <a:prstGeom prst="rect">
            <a:avLst/>
          </a:prstGeom>
          <a:noFill/>
          <a:ln>
            <a:solidFill>
              <a:schemeClr val="bg2">
                <a:lumMod val="50000"/>
              </a:schemeClr>
            </a:solidFill>
          </a:ln>
        </p:spPr>
        <p:txBody>
          <a:bodyPr wrap="square" rtlCol="0">
            <a:spAutoFit/>
          </a:bodyPr>
          <a:lstStyle/>
          <a:p>
            <a:pPr algn="ctr"/>
            <a:r>
              <a:rPr lang="en-US" b="1" dirty="0"/>
              <a:t>ACID</a:t>
            </a:r>
            <a:r>
              <a:rPr lang="en-US" dirty="0"/>
              <a:t> (an acronym for Atomicity, Consistency Isolation, Durability) is a concept that Database Professionals generally look for when evaluating databases and application architectures. For a reliable database all these four attributes should be achieved.</a:t>
            </a:r>
          </a:p>
        </p:txBody>
      </p:sp>
      <p:sp>
        <p:nvSpPr>
          <p:cNvPr id="10" name="TextBox 9"/>
          <p:cNvSpPr txBox="1"/>
          <p:nvPr/>
        </p:nvSpPr>
        <p:spPr>
          <a:xfrm>
            <a:off x="3448594" y="2183198"/>
            <a:ext cx="8575765" cy="3693319"/>
          </a:xfrm>
          <a:prstGeom prst="rect">
            <a:avLst/>
          </a:prstGeom>
          <a:noFill/>
        </p:spPr>
        <p:txBody>
          <a:bodyPr wrap="square" rtlCol="0">
            <a:spAutoFit/>
          </a:bodyPr>
          <a:lstStyle/>
          <a:p>
            <a:pPr marL="285750" indent="-285750">
              <a:lnSpc>
                <a:spcPct val="150000"/>
              </a:lnSpc>
              <a:buFont typeface="Wingdings" panose="05000000000000000000" pitchFamily="2" charset="2"/>
              <a:buChar char="Ø"/>
            </a:pPr>
            <a:r>
              <a:rPr lang="en-US" dirty="0" smtClean="0"/>
              <a:t>ATOMICITY</a:t>
            </a:r>
          </a:p>
          <a:p>
            <a:pPr lvl="1">
              <a:lnSpc>
                <a:spcPct val="150000"/>
              </a:lnSpc>
            </a:pPr>
            <a:r>
              <a:rPr lang="en-US" b="1" dirty="0"/>
              <a:t>Atomicity</a:t>
            </a:r>
            <a:r>
              <a:rPr lang="en-US" dirty="0"/>
              <a:t> is an all-or-none proposition</a:t>
            </a:r>
            <a:endParaRPr lang="en-US" dirty="0" smtClean="0"/>
          </a:p>
          <a:p>
            <a:pPr marL="285750" indent="-285750">
              <a:lnSpc>
                <a:spcPct val="150000"/>
              </a:lnSpc>
              <a:buFont typeface="Wingdings" panose="05000000000000000000" pitchFamily="2" charset="2"/>
              <a:buChar char="Ø"/>
            </a:pPr>
            <a:r>
              <a:rPr lang="en-US" dirty="0" smtClean="0"/>
              <a:t>CONSISTENCY</a:t>
            </a:r>
          </a:p>
          <a:p>
            <a:pPr lvl="1"/>
            <a:r>
              <a:rPr lang="en-US" b="1" dirty="0" smtClean="0"/>
              <a:t>Consistency</a:t>
            </a:r>
            <a:r>
              <a:rPr lang="en-US" dirty="0"/>
              <a:t> ensures that a transaction can only bring the database from one valid state to another</a:t>
            </a:r>
            <a:endParaRPr lang="en-US" dirty="0" smtClean="0"/>
          </a:p>
          <a:p>
            <a:pPr marL="285750" indent="-285750">
              <a:lnSpc>
                <a:spcPct val="150000"/>
              </a:lnSpc>
              <a:buFont typeface="Wingdings" panose="05000000000000000000" pitchFamily="2" charset="2"/>
              <a:buChar char="Ø"/>
            </a:pPr>
            <a:r>
              <a:rPr lang="en-US" dirty="0" smtClean="0"/>
              <a:t>ISOLATION</a:t>
            </a:r>
          </a:p>
          <a:p>
            <a:pPr lvl="1">
              <a:lnSpc>
                <a:spcPct val="150000"/>
              </a:lnSpc>
            </a:pPr>
            <a:r>
              <a:rPr lang="en-US" b="1" dirty="0"/>
              <a:t>Isolation</a:t>
            </a:r>
            <a:r>
              <a:rPr lang="en-US" dirty="0"/>
              <a:t> keeps transactions separated from each other until they’re finished.</a:t>
            </a:r>
            <a:endParaRPr lang="en-US" dirty="0" smtClean="0"/>
          </a:p>
          <a:p>
            <a:pPr marL="285750" indent="-285750">
              <a:lnSpc>
                <a:spcPct val="150000"/>
              </a:lnSpc>
              <a:buFont typeface="Wingdings" panose="05000000000000000000" pitchFamily="2" charset="2"/>
              <a:buChar char="Ø"/>
            </a:pPr>
            <a:r>
              <a:rPr lang="en-US" dirty="0" smtClean="0"/>
              <a:t>DURABILITY</a:t>
            </a:r>
          </a:p>
          <a:p>
            <a:pPr lvl="1"/>
            <a:r>
              <a:rPr lang="en-US" b="1" dirty="0"/>
              <a:t>Durability</a:t>
            </a:r>
            <a:r>
              <a:rPr lang="en-US" dirty="0"/>
              <a:t> guarantees that the database will keep track of pending changes in such a way that the server can recover from an abnormal </a:t>
            </a:r>
            <a:r>
              <a:rPr lang="en-US" dirty="0" smtClean="0"/>
              <a:t>termination</a:t>
            </a:r>
          </a:p>
        </p:txBody>
      </p:sp>
    </p:spTree>
    <p:extLst>
      <p:ext uri="{BB962C8B-B14F-4D97-AF65-F5344CB8AC3E}">
        <p14:creationId xmlns:p14="http://schemas.microsoft.com/office/powerpoint/2010/main" val="70457715"/>
      </p:ext>
    </p:extLst>
  </p:cSld>
  <p:clrMapOvr>
    <a:masterClrMapping/>
  </p:clrMapOvr>
  <p:transition spd="med">
    <p:pull/>
  </p:transition>
  <p:timing>
    <p:tnLst>
      <p:par>
        <p:cTn id="1" dur="indefinite" restart="never" nodeType="tmRoot"/>
      </p:par>
    </p:tnLst>
  </p:timing>
</p:sld>
</file>

<file path=ppt/theme/theme1.xml><?xml version="1.0" encoding="utf-8"?>
<a:theme xmlns:a="http://schemas.openxmlformats.org/drawingml/2006/main" name="Templat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roduction" id="{0DFD968B-AA01-406C-A47F-E9FDBCCC2B96}" vid="{98E5E3AF-DFD5-4439-A20E-53DB0E24608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roduction" id="{0DFD968B-AA01-406C-A47F-E9FDBCCC2B96}" vid="{65C77357-C672-4542-A3FE-FD6AB35C422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Template_v01</Template>
  <TotalTime>888</TotalTime>
  <Words>11</Words>
  <Application>Microsoft Office PowerPoint</Application>
  <PresentationFormat>Widescreen</PresentationFormat>
  <Paragraphs>32</Paragraphs>
  <Slides>2</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vt:i4>
      </vt:variant>
    </vt:vector>
  </HeadingPairs>
  <TitlesOfParts>
    <vt:vector size="10" baseType="lpstr">
      <vt:lpstr>Calibri</vt:lpstr>
      <vt:lpstr>Century Gothic</vt:lpstr>
      <vt:lpstr>Arial</vt:lpstr>
      <vt:lpstr>Wingdings</vt:lpstr>
      <vt:lpstr>Calibri Light</vt:lpstr>
      <vt:lpstr>Ubuntu</vt:lpstr>
      <vt:lpstr>Template</vt:lpstr>
      <vt:lpstr>Custom Design</vt:lpstr>
      <vt:lpstr>PowerPoint Presentation</vt:lpstr>
      <vt:lpstr>ACID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pukhraj10@gmail.com</dc:creator>
  <cp:lastModifiedBy>Pukhraj Parikh</cp:lastModifiedBy>
  <cp:revision>60</cp:revision>
  <dcterms:created xsi:type="dcterms:W3CDTF">2018-09-26T08:50:40Z</dcterms:created>
  <dcterms:modified xsi:type="dcterms:W3CDTF">2018-12-30T14:02:59Z</dcterms:modified>
</cp:coreProperties>
</file>